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Bubblebody Neue Bold" charset="1" panose="00000500000000000000"/>
      <p:regular r:id="rId29"/>
    </p:embeddedFont>
    <p:embeddedFont>
      <p:font typeface="Canva Sans Bold" charset="1" panose="020B0803030501040103"/>
      <p:regular r:id="rId30"/>
    </p:embeddedFont>
    <p:embeddedFont>
      <p:font typeface="Open Sans Bold" charset="1" panose="020B0806030504020204"/>
      <p:regular r:id="rId31"/>
    </p:embeddedFont>
    <p:embeddedFont>
      <p:font typeface="Bubblebody Neue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colab.research.google.com/drive/1uCzU6O7ii1KglwdlVuYy7KbYw6mgRfMm?usp=sharing" TargetMode="External" Type="http://schemas.openxmlformats.org/officeDocument/2006/relationships/hyperlink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https://docs.google.com/document/d/1hg21eTybn4tp1RMn8oWF-SaAVmnPRZseP5aGXkh9NEM/edit?usp=sharing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15362" y="8290588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2" y="0"/>
                </a:lnTo>
                <a:lnTo>
                  <a:pt x="3539192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01526" y="3849850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48181">
            <a:off x="-8467734" y="864534"/>
            <a:ext cx="12679980" cy="12679980"/>
          </a:xfrm>
          <a:custGeom>
            <a:avLst/>
            <a:gdLst/>
            <a:ahLst/>
            <a:cxnLst/>
            <a:rect r="r" b="b" t="t" l="l"/>
            <a:pathLst>
              <a:path h="12679980" w="12679980">
                <a:moveTo>
                  <a:pt x="0" y="0"/>
                </a:moveTo>
                <a:lnTo>
                  <a:pt x="12679979" y="0"/>
                </a:lnTo>
                <a:lnTo>
                  <a:pt x="12679979" y="12679980"/>
                </a:lnTo>
                <a:lnTo>
                  <a:pt x="0" y="12679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09020" y="-701101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8" y="0"/>
                </a:lnTo>
                <a:lnTo>
                  <a:pt x="5472438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71918">
            <a:off x="13655529" y="1749479"/>
            <a:ext cx="12679980" cy="12679980"/>
          </a:xfrm>
          <a:custGeom>
            <a:avLst/>
            <a:gdLst/>
            <a:ahLst/>
            <a:cxnLst/>
            <a:rect r="r" b="b" t="t" l="l"/>
            <a:pathLst>
              <a:path h="12679980" w="12679980">
                <a:moveTo>
                  <a:pt x="0" y="0"/>
                </a:moveTo>
                <a:lnTo>
                  <a:pt x="12679980" y="0"/>
                </a:lnTo>
                <a:lnTo>
                  <a:pt x="12679980" y="12679980"/>
                </a:lnTo>
                <a:lnTo>
                  <a:pt x="0" y="12679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23081" y="6556075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8" y="0"/>
                </a:lnTo>
                <a:lnTo>
                  <a:pt x="5472438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5392">
            <a:off x="15270811" y="-111208"/>
            <a:ext cx="3498039" cy="2279816"/>
          </a:xfrm>
          <a:custGeom>
            <a:avLst/>
            <a:gdLst/>
            <a:ahLst/>
            <a:cxnLst/>
            <a:rect r="r" b="b" t="t" l="l"/>
            <a:pathLst>
              <a:path h="2279816" w="3498039">
                <a:moveTo>
                  <a:pt x="0" y="0"/>
                </a:moveTo>
                <a:lnTo>
                  <a:pt x="3498038" y="0"/>
                </a:lnTo>
                <a:lnTo>
                  <a:pt x="3498038" y="2279816"/>
                </a:lnTo>
                <a:lnTo>
                  <a:pt x="0" y="2279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02576">
            <a:off x="341431" y="6808442"/>
            <a:ext cx="4012579" cy="2964292"/>
          </a:xfrm>
          <a:custGeom>
            <a:avLst/>
            <a:gdLst/>
            <a:ahLst/>
            <a:cxnLst/>
            <a:rect r="r" b="b" t="t" l="l"/>
            <a:pathLst>
              <a:path h="2964292" w="4012579">
                <a:moveTo>
                  <a:pt x="0" y="0"/>
                </a:moveTo>
                <a:lnTo>
                  <a:pt x="4012579" y="0"/>
                </a:lnTo>
                <a:lnTo>
                  <a:pt x="4012579" y="2964292"/>
                </a:lnTo>
                <a:lnTo>
                  <a:pt x="0" y="29642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11178" y="4258000"/>
            <a:ext cx="6347559" cy="79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3"/>
              </a:lnSpc>
            </a:pPr>
            <a:r>
              <a:rPr lang="en-US" b="true" sz="4473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ANÁLISE DE ALGORITMO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9377" y="4749241"/>
            <a:ext cx="12509245" cy="2225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46"/>
              </a:lnSpc>
            </a:pPr>
            <a:r>
              <a:rPr lang="en-US" b="true" sz="12604">
                <a:solidFill>
                  <a:srgbClr val="2D8BBA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WEB SCRAPING II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12859" y="8981976"/>
            <a:ext cx="3026113" cy="45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2654" b="true">
                <a:solidFill>
                  <a:srgbClr val="A2DF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16/09/2025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46733" y="7231942"/>
            <a:ext cx="3766863" cy="56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6"/>
              </a:lnSpc>
            </a:pPr>
            <a:r>
              <a:rPr lang="en-US" sz="3304" b="true">
                <a:solidFill>
                  <a:srgbClr val="A2DF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Aula 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31556" y="290563"/>
            <a:ext cx="9906805" cy="342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99"/>
              </a:lnSpc>
            </a:pPr>
            <a:r>
              <a:rPr lang="en-US" b="true" sz="9642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ALGORITMOS E COMPLEXIDADE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8863" y="-2588054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43739" y="-1533394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7832" y="190180"/>
            <a:ext cx="15693087" cy="134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7581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Preparando o Ambiente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7832" y="2972780"/>
            <a:ext cx="19598050" cy="5332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58"/>
              </a:lnSpc>
            </a:pPr>
            <a:r>
              <a:rPr lang="en-US" sz="6042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No terminal | Prompt de Comando (CMD)</a:t>
            </a:r>
          </a:p>
          <a:p>
            <a:pPr algn="just">
              <a:lnSpc>
                <a:spcPts val="8458"/>
              </a:lnSpc>
            </a:pPr>
            <a:r>
              <a:rPr lang="en-US" sz="6042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python -m venv venv</a:t>
            </a:r>
          </a:p>
          <a:p>
            <a:pPr algn="just">
              <a:lnSpc>
                <a:spcPts val="8458"/>
              </a:lnSpc>
            </a:pPr>
            <a:r>
              <a:rPr lang="en-US" sz="6042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source venv/bin/activate          </a:t>
            </a:r>
            <a:r>
              <a:rPr lang="en-US" sz="6042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 # Linux / macOS</a:t>
            </a:r>
          </a:p>
          <a:p>
            <a:pPr algn="just">
              <a:lnSpc>
                <a:spcPts val="8458"/>
              </a:lnSpc>
            </a:pPr>
            <a:r>
              <a:rPr lang="en-US" sz="6042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venv\Scripts\activate               </a:t>
            </a:r>
            <a:r>
              <a:rPr lang="en-US" sz="6042">
                <a:solidFill>
                  <a:srgbClr val="56CC46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   </a:t>
            </a:r>
            <a:r>
              <a:rPr lang="en-US" sz="6042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# Windows</a:t>
            </a:r>
          </a:p>
          <a:p>
            <a:pPr algn="just">
              <a:lnSpc>
                <a:spcPts val="8458"/>
              </a:lnSpc>
            </a:pPr>
            <a:r>
              <a:rPr lang="en-US" sz="6042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pip install --upgrade pip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8863" y="-2588054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43739" y="-1533394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38200"/>
            <a:ext cx="15693087" cy="134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7581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Ambiente e Dependências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879" y="3893160"/>
            <a:ext cx="17633125" cy="3234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1"/>
              </a:lnSpc>
            </a:pPr>
            <a:r>
              <a:rPr lang="en-US" sz="6093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Após prepara instale as dependencias:</a:t>
            </a:r>
          </a:p>
          <a:p>
            <a:pPr algn="ctr">
              <a:lnSpc>
                <a:spcPts val="8531"/>
              </a:lnSpc>
            </a:pPr>
            <a:r>
              <a:rPr lang="en-US" sz="609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pip install requests beautifulsoup4 lxml selenium webdriver-manager pandas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8863" y="-2588054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43739" y="-1533394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7832" y="190180"/>
            <a:ext cx="15693087" cy="134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7581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Ambiente e Dependências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33403"/>
            <a:ext cx="16230600" cy="6038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99"/>
              </a:lnSpc>
            </a:pPr>
            <a:r>
              <a:rPr lang="en-US" sz="5713">
                <a:solidFill>
                  <a:srgbClr val="6943A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selenium</a:t>
            </a:r>
            <a:r>
              <a:rPr lang="en-US" sz="5713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— controle do browser.</a:t>
            </a:r>
          </a:p>
          <a:p>
            <a:pPr algn="just">
              <a:lnSpc>
                <a:spcPts val="7999"/>
              </a:lnSpc>
            </a:pPr>
            <a:r>
              <a:rPr lang="en-US" sz="571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webdriver-manager</a:t>
            </a:r>
            <a:r>
              <a:rPr lang="en-US" sz="5713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— evita ter que baixar/georreferenciar manualmente o driver.</a:t>
            </a:r>
          </a:p>
          <a:p>
            <a:pPr algn="just">
              <a:lnSpc>
                <a:spcPts val="7999"/>
              </a:lnSpc>
            </a:pPr>
            <a:r>
              <a:rPr lang="en-US" sz="571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beautifulsoup4, lxml</a:t>
            </a:r>
            <a:r>
              <a:rPr lang="en-US" sz="5713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— parsing.</a:t>
            </a:r>
          </a:p>
          <a:p>
            <a:pPr algn="just">
              <a:lnSpc>
                <a:spcPts val="7999"/>
              </a:lnSpc>
            </a:pPr>
            <a:r>
              <a:rPr lang="en-US" sz="571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requests </a:t>
            </a:r>
            <a:r>
              <a:rPr lang="en-US" sz="5713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— scraping estático quando possível.</a:t>
            </a:r>
          </a:p>
          <a:p>
            <a:pPr algn="just">
              <a:lnSpc>
                <a:spcPts val="7999"/>
              </a:lnSpc>
            </a:pPr>
            <a:r>
              <a:rPr lang="en-US" sz="571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pandas</a:t>
            </a:r>
            <a:r>
              <a:rPr lang="en-US" sz="5713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— salvar/visualizar dados (opcional).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8863" y="-2588054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43739" y="-1533394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7832" y="190180"/>
            <a:ext cx="15693087" cy="134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7581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Conceitos importantes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7167" y="2106891"/>
            <a:ext cx="16690089" cy="290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87087" indent="-593543" lvl="1">
              <a:lnSpc>
                <a:spcPts val="7697"/>
              </a:lnSpc>
              <a:buFont typeface="Arial"/>
              <a:buChar char="•"/>
            </a:pPr>
            <a:r>
              <a:rPr lang="en-US" b="true" sz="5498">
                <a:solidFill>
                  <a:srgbClr val="6943A4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Requests + BeautifulSoup:</a:t>
            </a:r>
            <a:r>
              <a:rPr lang="en-US" sz="5498">
                <a:solidFill>
                  <a:srgbClr val="6943A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</a:t>
            </a:r>
            <a:r>
              <a:rPr lang="en-US" sz="5498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ideal para páginas estáticas (conteúdo entregue no HTML inicial). Mais rápido e leve.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371" y="5341887"/>
            <a:ext cx="17031929" cy="391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0517" indent="-600258" lvl="1">
              <a:lnSpc>
                <a:spcPts val="7784"/>
              </a:lnSpc>
              <a:buFont typeface="Arial"/>
              <a:buChar char="•"/>
            </a:pPr>
            <a:r>
              <a:rPr lang="en-US" b="true" sz="5560">
                <a:solidFill>
                  <a:srgbClr val="6943A4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Selenium</a:t>
            </a:r>
            <a:r>
              <a:rPr lang="en-US" sz="5560">
                <a:solidFill>
                  <a:srgbClr val="6943A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: </a:t>
            </a:r>
            <a:r>
              <a:rPr lang="en-US" sz="5560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controla um navegador real (Chrome, Firefox), necessário quando a página carrega conteúdo via JavaScript/AJAX, ou quando é necessária interação (login, clique, rolagem).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8863" y="-2588054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43739" y="-1533394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7832" y="190180"/>
            <a:ext cx="15693087" cy="134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7581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Conceitos importantes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891392"/>
            <a:ext cx="16937761" cy="789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7947" indent="-533974" lvl="1">
              <a:lnSpc>
                <a:spcPts val="6925"/>
              </a:lnSpc>
              <a:buFont typeface="Arial"/>
              <a:buChar char="•"/>
            </a:pPr>
            <a:r>
              <a:rPr lang="en-US" b="true" sz="4946">
                <a:solidFill>
                  <a:srgbClr val="6943A4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Headless mode:</a:t>
            </a:r>
            <a:r>
              <a:rPr lang="en-US" sz="4946">
                <a:solidFill>
                  <a:srgbClr val="6943A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</a:t>
            </a:r>
            <a:r>
              <a:rPr lang="en-US" sz="4946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navegador sem UI — útil para servidores. Nem sempre evita detecção.</a:t>
            </a:r>
          </a:p>
          <a:p>
            <a:pPr algn="l" marL="1067947" indent="-533974" lvl="1">
              <a:lnSpc>
                <a:spcPts val="6925"/>
              </a:lnSpc>
              <a:buFont typeface="Arial"/>
              <a:buChar char="•"/>
            </a:pPr>
            <a:r>
              <a:rPr lang="en-US" b="true" sz="4946">
                <a:solidFill>
                  <a:srgbClr val="6943A4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Waits:</a:t>
            </a:r>
          </a:p>
          <a:p>
            <a:pPr algn="l" marL="2135894" indent="-711965" lvl="2">
              <a:lnSpc>
                <a:spcPts val="6925"/>
              </a:lnSpc>
              <a:buFont typeface="Arial"/>
              <a:buChar char="⚬"/>
            </a:pPr>
            <a:r>
              <a:rPr lang="en-US" b="true" sz="4946">
                <a:solidFill>
                  <a:srgbClr val="6943A4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Implicit wait —</a:t>
            </a:r>
            <a:r>
              <a:rPr lang="en-US" sz="4946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aviso global para encontrar elementos.</a:t>
            </a:r>
          </a:p>
          <a:p>
            <a:pPr algn="l" marL="2135894" indent="-711965" lvl="2">
              <a:lnSpc>
                <a:spcPts val="6925"/>
              </a:lnSpc>
              <a:buFont typeface="Arial"/>
              <a:buChar char="⚬"/>
            </a:pPr>
            <a:r>
              <a:rPr lang="en-US" b="true" sz="4946">
                <a:solidFill>
                  <a:srgbClr val="6943A4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Explicit wait (WebDriverWait) </a:t>
            </a:r>
            <a:r>
              <a:rPr lang="en-US" sz="4946">
                <a:solidFill>
                  <a:srgbClr val="6943A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— </a:t>
            </a:r>
            <a:r>
              <a:rPr lang="en-US" sz="4946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esperar por condição específica (elemento visível, clicável).</a:t>
            </a:r>
          </a:p>
          <a:p>
            <a:pPr algn="l" marL="1067947" indent="-533974" lvl="1">
              <a:lnSpc>
                <a:spcPts val="6925"/>
              </a:lnSpc>
              <a:buFont typeface="Arial"/>
              <a:buChar char="•"/>
            </a:pPr>
            <a:r>
              <a:rPr lang="en-US" b="true" sz="4946">
                <a:solidFill>
                  <a:srgbClr val="6943A4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Seletores:</a:t>
            </a:r>
            <a:r>
              <a:rPr lang="en-US" sz="4946">
                <a:solidFill>
                  <a:srgbClr val="56CC46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id, class, name, xpath, css selector.</a:t>
            </a:r>
            <a:r>
              <a:rPr lang="en-US" sz="4946">
                <a:solidFill>
                  <a:srgbClr val="6943A4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</a:t>
            </a:r>
            <a:r>
              <a:rPr lang="en-US" sz="4946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Prefira id/css quando possível.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8863" y="-2588054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43739" y="-1533394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7832" y="190180"/>
            <a:ext cx="15693087" cy="134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7581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Conceitos importantes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13300"/>
            <a:ext cx="16230600" cy="662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49217" indent="-674609" lvl="1">
              <a:lnSpc>
                <a:spcPts val="8748"/>
              </a:lnSpc>
              <a:buFont typeface="Arial"/>
              <a:buChar char="•"/>
            </a:pPr>
            <a:r>
              <a:rPr lang="en-US" b="true" sz="6249">
                <a:solidFill>
                  <a:srgbClr val="6943A4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Rate limiting &amp; politeness:</a:t>
            </a:r>
            <a:r>
              <a:rPr lang="en-US" b="true" sz="6249">
                <a:solidFill>
                  <a:srgbClr val="0E0F0F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 </a:t>
            </a:r>
            <a:r>
              <a:rPr lang="en-US" sz="6249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delays, limitar frequência de requests, seguir robots.txt.</a:t>
            </a:r>
          </a:p>
          <a:p>
            <a:pPr algn="l" marL="1349217" indent="-674609" lvl="1">
              <a:lnSpc>
                <a:spcPts val="8748"/>
              </a:lnSpc>
              <a:buFont typeface="Arial"/>
              <a:buChar char="•"/>
            </a:pPr>
            <a:r>
              <a:rPr lang="en-US" b="true" sz="6249">
                <a:solidFill>
                  <a:srgbClr val="6943A4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Detecção e bloqueios:</a:t>
            </a:r>
            <a:r>
              <a:rPr lang="en-US" sz="6249">
                <a:solidFill>
                  <a:srgbClr val="0E0F0F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Cloudflare, WAF, CAPTCHAs — técnicas complexas; sempre respeitar TOS.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7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39803" y="1062601"/>
            <a:ext cx="13727790" cy="608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2"/>
              </a:lnSpc>
            </a:pPr>
            <a:r>
              <a:rPr lang="en-US" sz="1160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Exemplos e Códigos</a:t>
            </a:r>
          </a:p>
          <a:p>
            <a:pPr algn="ctr">
              <a:lnSpc>
                <a:spcPts val="16252"/>
              </a:lnSpc>
            </a:pPr>
            <a:r>
              <a:rPr lang="en-US" b="true" sz="11608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2" tooltip="https://colab.research.google.com/drive/1uCzU6O7ii1KglwdlVuYy7KbYw6mgRfMm?usp=sharing"/>
              </a:rPr>
              <a:t>Aqui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1272151"/>
            <a:ext cx="10215126" cy="9014849"/>
          </a:xfrm>
          <a:custGeom>
            <a:avLst/>
            <a:gdLst/>
            <a:ahLst/>
            <a:cxnLst/>
            <a:rect r="r" b="b" t="t" l="l"/>
            <a:pathLst>
              <a:path h="9014849" w="10215126">
                <a:moveTo>
                  <a:pt x="0" y="0"/>
                </a:moveTo>
                <a:lnTo>
                  <a:pt x="10215126" y="0"/>
                </a:lnTo>
                <a:lnTo>
                  <a:pt x="10215126" y="9014849"/>
                </a:lnTo>
                <a:lnTo>
                  <a:pt x="0" y="9014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6594" y="234961"/>
            <a:ext cx="14641574" cy="180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23"/>
              </a:lnSpc>
            </a:pPr>
            <a:r>
              <a:rPr lang="en-US" sz="10159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O que é Selenium?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940888" y="6306534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71700" y="4982937"/>
            <a:ext cx="12371313" cy="151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8584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De forma simples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7225" y="6573523"/>
            <a:ext cx="14645596" cy="309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82"/>
              </a:lnSpc>
            </a:pP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o </a:t>
            </a:r>
            <a:r>
              <a:rPr lang="en-US" sz="4344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Selenium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é um "</a:t>
            </a:r>
            <a:r>
              <a:rPr lang="en-US" sz="4344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robô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" qu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 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vo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ê prog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ra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ma 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ara co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n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trolar um nave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g</a:t>
            </a:r>
            <a:r>
              <a:rPr lang="en-US" sz="434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ador (como Chrome, Firefox, Edge, etc.) exatamente como um ser humano faria, mas de forma automatizada, rápida e repetitiva.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6594" y="2353764"/>
            <a:ext cx="15473668" cy="241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79"/>
              </a:lnSpc>
            </a:pPr>
            <a:r>
              <a:rPr lang="en-US" sz="4557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Selenium</a:t>
            </a:r>
            <a:r>
              <a:rPr lang="en-US" sz="4557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é um p</a:t>
            </a:r>
            <a:r>
              <a:rPr lang="en-US" sz="4557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ro</a:t>
            </a:r>
            <a:r>
              <a:rPr lang="en-US" sz="4557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jeto d</a:t>
            </a:r>
            <a:r>
              <a:rPr lang="en-US" sz="4557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 códi</a:t>
            </a:r>
            <a:r>
              <a:rPr lang="en-US" sz="4557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go aberto (ope</a:t>
            </a:r>
            <a:r>
              <a:rPr lang="en-US" sz="4557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n-s</a:t>
            </a:r>
            <a:r>
              <a:rPr lang="en-US" sz="4557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ource) que consiste em um conjunto de ferramentas e bibliotecas que permitem a automatização de navegadores web.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6594" y="234961"/>
            <a:ext cx="14641574" cy="180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23"/>
              </a:lnSpc>
            </a:pPr>
            <a:r>
              <a:rPr lang="en-US" sz="10159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Para que serve?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489704" y="5189272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2" y="0"/>
                </a:lnTo>
                <a:lnTo>
                  <a:pt x="3539192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8798" y="3464590"/>
            <a:ext cx="15777165" cy="359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455817" indent="-727908" lvl="1">
              <a:lnSpc>
                <a:spcPts val="9440"/>
              </a:lnSpc>
              <a:buFont typeface="Arial"/>
              <a:buChar char="•"/>
            </a:pPr>
            <a:r>
              <a:rPr lang="en-US" sz="674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Autom</a:t>
            </a:r>
            <a:r>
              <a:rPr lang="en-US" sz="674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</a:t>
            </a:r>
            <a:r>
              <a:rPr lang="en-US" sz="674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ção de Testes (Principal uso);</a:t>
            </a:r>
          </a:p>
          <a:p>
            <a:pPr algn="just" marL="1455817" indent="-727908" lvl="1">
              <a:lnSpc>
                <a:spcPts val="9440"/>
              </a:lnSpc>
              <a:buFont typeface="Arial"/>
              <a:buChar char="•"/>
            </a:pPr>
            <a:r>
              <a:rPr lang="en-US" sz="674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Web Scraping / Extração de Dados;</a:t>
            </a:r>
          </a:p>
          <a:p>
            <a:pPr algn="just" marL="1455817" indent="-727908" lvl="1">
              <a:lnSpc>
                <a:spcPts val="9440"/>
              </a:lnSpc>
              <a:buFont typeface="Arial"/>
              <a:buChar char="•"/>
            </a:pPr>
            <a:r>
              <a:rPr lang="en-US" sz="674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Automação de Tarefas Repetitivas.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7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87480"/>
            <a:ext cx="7499520" cy="7499520"/>
          </a:xfrm>
          <a:custGeom>
            <a:avLst/>
            <a:gdLst/>
            <a:ahLst/>
            <a:cxnLst/>
            <a:rect r="r" b="b" t="t" l="l"/>
            <a:pathLst>
              <a:path h="7499520" w="7499520">
                <a:moveTo>
                  <a:pt x="0" y="0"/>
                </a:moveTo>
                <a:lnTo>
                  <a:pt x="7499520" y="0"/>
                </a:lnTo>
                <a:lnTo>
                  <a:pt x="7499520" y="7499520"/>
                </a:lnTo>
                <a:lnTo>
                  <a:pt x="0" y="749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43028" y="998612"/>
            <a:ext cx="10653840" cy="8081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0"/>
              </a:lnSpc>
            </a:pPr>
            <a:r>
              <a:rPr lang="en-US" sz="11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Entendendo o que “caçar elementos” na web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7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16735">
            <a:off x="-925049" y="-113147"/>
            <a:ext cx="2736219" cy="1533394"/>
          </a:xfrm>
          <a:custGeom>
            <a:avLst/>
            <a:gdLst/>
            <a:ahLst/>
            <a:cxnLst/>
            <a:rect r="r" b="b" t="t" l="l"/>
            <a:pathLst>
              <a:path h="1533394" w="2736219">
                <a:moveTo>
                  <a:pt x="0" y="0"/>
                </a:moveTo>
                <a:lnTo>
                  <a:pt x="2736219" y="0"/>
                </a:lnTo>
                <a:lnTo>
                  <a:pt x="2736219" y="1533394"/>
                </a:lnTo>
                <a:lnTo>
                  <a:pt x="0" y="153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36185">
            <a:off x="16575876" y="8969161"/>
            <a:ext cx="2756569" cy="1544798"/>
          </a:xfrm>
          <a:custGeom>
            <a:avLst/>
            <a:gdLst/>
            <a:ahLst/>
            <a:cxnLst/>
            <a:rect r="r" b="b" t="t" l="l"/>
            <a:pathLst>
              <a:path h="1544798" w="2756569">
                <a:moveTo>
                  <a:pt x="0" y="0"/>
                </a:moveTo>
                <a:lnTo>
                  <a:pt x="2756569" y="0"/>
                </a:lnTo>
                <a:lnTo>
                  <a:pt x="2756569" y="1544798"/>
                </a:lnTo>
                <a:lnTo>
                  <a:pt x="0" y="1544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51974" y="4090737"/>
            <a:ext cx="6647447" cy="6196263"/>
          </a:xfrm>
          <a:custGeom>
            <a:avLst/>
            <a:gdLst/>
            <a:ahLst/>
            <a:cxnLst/>
            <a:rect r="r" b="b" t="t" l="l"/>
            <a:pathLst>
              <a:path h="6196263" w="6647447">
                <a:moveTo>
                  <a:pt x="0" y="0"/>
                </a:moveTo>
                <a:lnTo>
                  <a:pt x="6647448" y="0"/>
                </a:lnTo>
                <a:lnTo>
                  <a:pt x="6647448" y="6196263"/>
                </a:lnTo>
                <a:lnTo>
                  <a:pt x="0" y="6196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06" t="-66019" r="-2624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04406" y="2768724"/>
            <a:ext cx="11205739" cy="648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99"/>
              </a:lnSpc>
            </a:pPr>
            <a:r>
              <a:rPr lang="en-US" sz="1864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Assunto</a:t>
            </a:r>
          </a:p>
          <a:p>
            <a:pPr algn="ctr">
              <a:lnSpc>
                <a:spcPts val="26099"/>
              </a:lnSpc>
            </a:pPr>
            <a:r>
              <a:rPr lang="en-US" sz="1864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Sério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56767" y="847725"/>
            <a:ext cx="11174466" cy="159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03"/>
              </a:lnSpc>
            </a:pPr>
            <a:r>
              <a:rPr lang="en-US" sz="928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Mensagem do Dia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7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1579" y="5389309"/>
            <a:ext cx="4897691" cy="4897691"/>
          </a:xfrm>
          <a:custGeom>
            <a:avLst/>
            <a:gdLst/>
            <a:ahLst/>
            <a:cxnLst/>
            <a:rect r="r" b="b" t="t" l="l"/>
            <a:pathLst>
              <a:path h="4897691" w="4897691">
                <a:moveTo>
                  <a:pt x="0" y="0"/>
                </a:moveTo>
                <a:lnTo>
                  <a:pt x="4897691" y="0"/>
                </a:lnTo>
                <a:lnTo>
                  <a:pt x="4897691" y="4897691"/>
                </a:lnTo>
                <a:lnTo>
                  <a:pt x="0" y="489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4792" y="998612"/>
            <a:ext cx="18093208" cy="4009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0"/>
              </a:lnSpc>
            </a:pPr>
            <a:r>
              <a:rPr lang="en-US" sz="11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Abram um site;</a:t>
            </a:r>
          </a:p>
          <a:p>
            <a:pPr algn="ctr">
              <a:lnSpc>
                <a:spcPts val="16100"/>
              </a:lnSpc>
            </a:pPr>
            <a:r>
              <a:rPr lang="en-US" sz="11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Pressione F12;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26950" y="5689238"/>
            <a:ext cx="11211840" cy="2918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0"/>
              </a:lnSpc>
            </a:pPr>
            <a:r>
              <a:rPr lang="en-US" sz="838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Prestem atenção ao Professor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94800" y="900676"/>
            <a:ext cx="10154653" cy="548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86"/>
              </a:lnSpc>
            </a:pPr>
            <a:r>
              <a:rPr lang="en-US" sz="1549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 Atividade de Sala🎯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980293" y="9158737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6"/>
                </a:lnTo>
                <a:lnTo>
                  <a:pt x="0" y="199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272151"/>
            <a:ext cx="10215126" cy="9014849"/>
          </a:xfrm>
          <a:custGeom>
            <a:avLst/>
            <a:gdLst/>
            <a:ahLst/>
            <a:cxnLst/>
            <a:rect r="r" b="b" t="t" l="l"/>
            <a:pathLst>
              <a:path h="9014849" w="10215126">
                <a:moveTo>
                  <a:pt x="0" y="0"/>
                </a:moveTo>
                <a:lnTo>
                  <a:pt x="10215126" y="0"/>
                </a:lnTo>
                <a:lnTo>
                  <a:pt x="10215126" y="9014849"/>
                </a:lnTo>
                <a:lnTo>
                  <a:pt x="0" y="9014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2970" y="2047920"/>
            <a:ext cx="16582061" cy="7241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09450" indent="-554725" lvl="1">
              <a:lnSpc>
                <a:spcPts val="7194"/>
              </a:lnSpc>
              <a:buFont typeface="Arial"/>
              <a:buChar char="•"/>
            </a:pP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i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 u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m 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bot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us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n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do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Selenium qu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:</a:t>
            </a:r>
          </a:p>
          <a:p>
            <a:pPr algn="just" marL="2218900" indent="-739633" lvl="2">
              <a:lnSpc>
                <a:spcPts val="7194"/>
              </a:lnSpc>
              <a:buFont typeface="Arial"/>
              <a:buChar char="⚬"/>
            </a:pP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Faç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 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log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in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m um 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ite de testes (ex.: https://the-internet.h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er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okuapp.co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m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/login).</a:t>
            </a:r>
          </a:p>
          <a:p>
            <a:pPr algn="just" marL="2218900" indent="-739633" lvl="2">
              <a:lnSpc>
                <a:spcPts val="7194"/>
              </a:lnSpc>
              <a:buFont typeface="Arial"/>
              <a:buChar char="⚬"/>
            </a:pP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Navegue até a áre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 aut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en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ti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ada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.</a:t>
            </a:r>
          </a:p>
          <a:p>
            <a:pPr algn="just" marL="2218900" indent="-739633" lvl="2">
              <a:lnSpc>
                <a:spcPts val="7194"/>
              </a:lnSpc>
              <a:buFont typeface="Arial"/>
              <a:buChar char="⚬"/>
            </a:pP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Captu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 e s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lve u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ma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me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n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sagem 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d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s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ucesso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o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u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erro e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m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um arquivo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de 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lo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g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.</a:t>
            </a:r>
          </a:p>
          <a:p>
            <a:pPr algn="just" marL="2218900" indent="-739633" lvl="2">
              <a:lnSpc>
                <a:spcPts val="7194"/>
              </a:lnSpc>
              <a:buFont typeface="Arial"/>
              <a:buChar char="⚬"/>
            </a:pP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i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 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u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ma s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re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n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sh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o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t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d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 t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la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a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pó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o login</a:t>
            </a:r>
            <a:r>
              <a:rPr lang="en-US" sz="513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.</a:t>
            </a:r>
          </a:p>
          <a:p>
            <a:pPr algn="just">
              <a:lnSpc>
                <a:spcPts val="719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17358" y="259938"/>
            <a:ext cx="8344084" cy="134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52"/>
              </a:lnSpc>
            </a:pPr>
            <a:r>
              <a:rPr lang="en-US" sz="7608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🎯 Bot de Login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3237" y="2296552"/>
            <a:ext cx="9268889" cy="153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878795" indent="-939397" lvl="1">
              <a:lnSpc>
                <a:spcPts val="12183"/>
              </a:lnSpc>
              <a:buAutoNum type="arabicPeriod" startAt="1"/>
            </a:pPr>
            <a:r>
              <a:rPr lang="en-US" b="true" sz="8702" strike="sngStrike">
                <a:solidFill>
                  <a:srgbClr val="593EA1">
                    <a:alpha val="50980"/>
                  </a:srgbClr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BeautifulSoup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15589267" y="2402800"/>
            <a:ext cx="3539193" cy="199127"/>
          </a:xfrm>
          <a:custGeom>
            <a:avLst/>
            <a:gdLst/>
            <a:ahLst/>
            <a:cxnLst/>
            <a:rect r="r" b="b" t="t" l="l"/>
            <a:pathLst>
              <a:path h="199127" w="3539193">
                <a:moveTo>
                  <a:pt x="0" y="0"/>
                </a:moveTo>
                <a:lnTo>
                  <a:pt x="3539193" y="0"/>
                </a:lnTo>
                <a:lnTo>
                  <a:pt x="3539193" y="199127"/>
                </a:lnTo>
                <a:lnTo>
                  <a:pt x="0" y="19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15294" y="5460777"/>
            <a:ext cx="7671567" cy="153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2"/>
              </a:lnSpc>
            </a:pPr>
            <a:r>
              <a:rPr lang="en-US" sz="8702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3. Playwright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9810" y="3826791"/>
            <a:ext cx="7671567" cy="153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3"/>
              </a:lnSpc>
            </a:pPr>
            <a:r>
              <a:rPr lang="en-US" b="true" sz="8702" strike="sngStrik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2. Selenium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9810" y="6987482"/>
            <a:ext cx="7671567" cy="153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2"/>
              </a:lnSpc>
            </a:pPr>
            <a:r>
              <a:rPr lang="en-US" sz="8702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4. Scrapy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9874" y="8514188"/>
            <a:ext cx="7671567" cy="153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2"/>
              </a:lnSpc>
            </a:pPr>
            <a:r>
              <a:rPr lang="en-US" sz="8702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5. Requests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9889100" y="2189639"/>
            <a:ext cx="8173308" cy="8173308"/>
          </a:xfrm>
          <a:custGeom>
            <a:avLst/>
            <a:gdLst/>
            <a:ahLst/>
            <a:cxnLst/>
            <a:rect r="r" b="b" t="t" l="l"/>
            <a:pathLst>
              <a:path h="8173308" w="8173308">
                <a:moveTo>
                  <a:pt x="8173308" y="0"/>
                </a:moveTo>
                <a:lnTo>
                  <a:pt x="0" y="0"/>
                </a:lnTo>
                <a:lnTo>
                  <a:pt x="0" y="8173308"/>
                </a:lnTo>
                <a:lnTo>
                  <a:pt x="8173308" y="8173308"/>
                </a:lnTo>
                <a:lnTo>
                  <a:pt x="817330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8088" y="36581"/>
            <a:ext cx="8745912" cy="174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9"/>
              </a:lnSpc>
            </a:pPr>
            <a:r>
              <a:rPr lang="en-US" sz="9920" b="true">
                <a:solidFill>
                  <a:srgbClr val="593EA1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Próxima Aula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7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7033" y="142015"/>
            <a:ext cx="14072509" cy="2719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54"/>
              </a:lnSpc>
            </a:pPr>
            <a:r>
              <a:rPr lang="en-US" sz="1596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Mini-projeto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1272151"/>
            <a:ext cx="10215126" cy="9014849"/>
          </a:xfrm>
          <a:custGeom>
            <a:avLst/>
            <a:gdLst/>
            <a:ahLst/>
            <a:cxnLst/>
            <a:rect r="r" b="b" t="t" l="l"/>
            <a:pathLst>
              <a:path h="9014849" w="10215126">
                <a:moveTo>
                  <a:pt x="0" y="0"/>
                </a:moveTo>
                <a:lnTo>
                  <a:pt x="10215126" y="0"/>
                </a:lnTo>
                <a:lnTo>
                  <a:pt x="10215126" y="9014849"/>
                </a:lnTo>
                <a:lnTo>
                  <a:pt x="0" y="9014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70835" y="4420110"/>
            <a:ext cx="9359037" cy="342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99"/>
              </a:lnSpc>
            </a:pPr>
            <a:r>
              <a:rPr lang="en-US" sz="1342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 ponto</a:t>
            </a:r>
          </a:p>
          <a:p>
            <a:pPr algn="ctr">
              <a:lnSpc>
                <a:spcPts val="8230"/>
              </a:lnSpc>
            </a:pPr>
            <a:r>
              <a:rPr lang="en-US" sz="587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(Simulado)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7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7946" y="17857"/>
            <a:ext cx="17182084" cy="1974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27"/>
              </a:lnSpc>
            </a:pPr>
            <a:r>
              <a:rPr lang="en-US" sz="1151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Mini-projeto - Detalhes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1272151"/>
            <a:ext cx="10215126" cy="9014849"/>
          </a:xfrm>
          <a:custGeom>
            <a:avLst/>
            <a:gdLst/>
            <a:ahLst/>
            <a:cxnLst/>
            <a:rect r="r" b="b" t="t" l="l"/>
            <a:pathLst>
              <a:path h="9014849" w="10215126">
                <a:moveTo>
                  <a:pt x="0" y="0"/>
                </a:moveTo>
                <a:lnTo>
                  <a:pt x="10215126" y="0"/>
                </a:lnTo>
                <a:lnTo>
                  <a:pt x="10215126" y="9014849"/>
                </a:lnTo>
                <a:lnTo>
                  <a:pt x="0" y="9014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4128023"/>
            <a:ext cx="8456030" cy="135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1"/>
              </a:lnSpc>
            </a:pPr>
            <a:r>
              <a:rPr lang="en-US" sz="7993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Entrega - 26/09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68553" y="2316642"/>
            <a:ext cx="5571560" cy="135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1"/>
              </a:lnSpc>
            </a:pPr>
            <a:r>
              <a:rPr lang="en-US" sz="7993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 Dupla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01745" y="5853678"/>
            <a:ext cx="8235086" cy="411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41"/>
              </a:lnSpc>
            </a:pPr>
            <a:r>
              <a:rPr lang="en-US" sz="11815" b="true">
                <a:solidFill>
                  <a:srgbClr val="0E0F0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Apenas no</a:t>
            </a:r>
            <a:r>
              <a:rPr lang="en-US" sz="1181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11815" b="true">
                <a:solidFill>
                  <a:srgbClr val="FF00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SAVA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7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341" y="366839"/>
            <a:ext cx="6226531" cy="120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0"/>
              </a:lnSpc>
            </a:pPr>
            <a:r>
              <a:rPr lang="en-US" sz="7064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Mini-projeto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1272151"/>
            <a:ext cx="10215126" cy="9014849"/>
          </a:xfrm>
          <a:custGeom>
            <a:avLst/>
            <a:gdLst/>
            <a:ahLst/>
            <a:cxnLst/>
            <a:rect r="r" b="b" t="t" l="l"/>
            <a:pathLst>
              <a:path h="9014849" w="10215126">
                <a:moveTo>
                  <a:pt x="0" y="0"/>
                </a:moveTo>
                <a:lnTo>
                  <a:pt x="10215126" y="0"/>
                </a:lnTo>
                <a:lnTo>
                  <a:pt x="10215126" y="9014849"/>
                </a:lnTo>
                <a:lnTo>
                  <a:pt x="0" y="9014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68215" y="866775"/>
            <a:ext cx="10012191" cy="4414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819999" indent="-909999" lvl="1">
              <a:lnSpc>
                <a:spcPts val="11801"/>
              </a:lnSpc>
              <a:buAutoNum type="arabicPeriod" startAt="1"/>
            </a:pPr>
            <a:r>
              <a:rPr lang="en-US" b="true" sz="842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Scrap Noticias;</a:t>
            </a:r>
          </a:p>
          <a:p>
            <a:pPr algn="ctr" marL="1819999" indent="-909999" lvl="1">
              <a:lnSpc>
                <a:spcPts val="11801"/>
              </a:lnSpc>
              <a:buAutoNum type="arabicPeriod" startAt="1"/>
            </a:pPr>
            <a:r>
              <a:rPr lang="en-US" b="true" sz="842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Bot de Login;</a:t>
            </a:r>
          </a:p>
          <a:p>
            <a:pPr algn="ctr" marL="1819999" indent="-909999" lvl="1">
              <a:lnSpc>
                <a:spcPts val="11801"/>
              </a:lnSpc>
              <a:buAutoNum type="arabicPeriod" startAt="1"/>
            </a:pPr>
            <a:r>
              <a:rPr lang="en-US" b="true" sz="842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96939" y="6119198"/>
            <a:ext cx="8391061" cy="244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0"/>
              </a:lnSpc>
            </a:pPr>
            <a:r>
              <a:rPr lang="en-US" b="true" sz="7064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3" tooltip="https://docs.google.com/document/d/1hg21eTybn4tp1RMn8oWF-SaAVmnPRZseP5aGXkh9NEM/edit?usp=sharing"/>
              </a:rPr>
              <a:t>Detalhes do projeto Aqui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8863" y="-2588054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43739" y="-1533394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7832" y="190180"/>
            <a:ext cx="15693087" cy="134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7581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⏳ Cronograma do Conteúdo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61978"/>
            <a:ext cx="15796173" cy="662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84"/>
              </a:lnSpc>
            </a:pPr>
            <a:r>
              <a:rPr lang="en-US" sz="4703" strike="sngStrike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Aula 01 -</a:t>
            </a:r>
            <a:r>
              <a:rPr lang="en-US" sz="4703" strike="sngStrike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Introdução à raspagem de dados.</a:t>
            </a:r>
          </a:p>
          <a:p>
            <a:pPr algn="just">
              <a:lnSpc>
                <a:spcPts val="6584"/>
              </a:lnSpc>
            </a:pPr>
            <a:r>
              <a:rPr lang="en-US" sz="4703" strike="sngStrike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Aula 02 - </a:t>
            </a:r>
            <a:r>
              <a:rPr lang="en-US" sz="4703" strike="sngStrike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BeautifulSoup – HTML parsing básico.</a:t>
            </a:r>
          </a:p>
          <a:p>
            <a:pPr algn="just">
              <a:lnSpc>
                <a:spcPts val="6584"/>
              </a:lnSpc>
            </a:pPr>
            <a:r>
              <a:rPr lang="en-US" sz="470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Aula 03 - </a:t>
            </a:r>
            <a:r>
              <a:rPr lang="en-US" sz="4703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Selenium – automação de navegação web.</a:t>
            </a:r>
          </a:p>
          <a:p>
            <a:pPr algn="just">
              <a:lnSpc>
                <a:spcPts val="6584"/>
              </a:lnSpc>
            </a:pPr>
            <a:r>
              <a:rPr lang="en-US" sz="470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Aula 04</a:t>
            </a:r>
            <a:r>
              <a:rPr lang="en-US" sz="4703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- Playwright – interação rápida com páginas dinâmicas.</a:t>
            </a:r>
          </a:p>
          <a:p>
            <a:pPr algn="just">
              <a:lnSpc>
                <a:spcPts val="6584"/>
              </a:lnSpc>
            </a:pPr>
            <a:r>
              <a:rPr lang="en-US" sz="470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Aula 05 -</a:t>
            </a:r>
            <a:r>
              <a:rPr lang="en-US" sz="4703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</a:t>
            </a:r>
            <a:r>
              <a:rPr lang="en-US" sz="4703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Scrapy – framework robusto para raspagem.</a:t>
            </a:r>
          </a:p>
          <a:p>
            <a:pPr algn="just">
              <a:lnSpc>
                <a:spcPts val="6584"/>
              </a:lnSpc>
            </a:pPr>
            <a:r>
              <a:rPr lang="en-US" sz="470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Aula 06 - </a:t>
            </a:r>
            <a:r>
              <a:rPr lang="en-US" sz="4703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Comparação das ferramentas + boas práticas.</a:t>
            </a:r>
          </a:p>
          <a:p>
            <a:pPr algn="just">
              <a:lnSpc>
                <a:spcPts val="6584"/>
              </a:lnSpc>
            </a:pPr>
            <a:r>
              <a:rPr lang="en-US" sz="4703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Aula 07- </a:t>
            </a:r>
            <a:r>
              <a:rPr lang="en-US" sz="4703">
                <a:solidFill>
                  <a:srgbClr val="000000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Atividade/desafio final.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8863" y="-2588054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43739" y="-1533394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7832" y="190180"/>
            <a:ext cx="15693087" cy="134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7581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Objetivo da aula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7832" y="2300326"/>
            <a:ext cx="16661032" cy="6599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0081" indent="-450041" lvl="1">
              <a:lnSpc>
                <a:spcPts val="5836"/>
              </a:lnSpc>
              <a:buFont typeface="Arial"/>
              <a:buChar char="•"/>
            </a:pPr>
            <a:r>
              <a:rPr lang="en-US" sz="416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Entender diferenças entre </a:t>
            </a:r>
            <a:r>
              <a:rPr lang="en-US" sz="4168">
                <a:solidFill>
                  <a:srgbClr val="243CE6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scraping estático</a:t>
            </a:r>
            <a:r>
              <a:rPr lang="en-US" sz="416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(requests + Beautiful</a:t>
            </a:r>
            <a:r>
              <a:rPr lang="en-US" sz="416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Soup) e </a:t>
            </a:r>
            <a:r>
              <a:rPr lang="en-US" sz="4168">
                <a:solidFill>
                  <a:srgbClr val="243CE6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scraping dinâmico</a:t>
            </a:r>
            <a:r>
              <a:rPr lang="en-US" sz="416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(Selenium).</a:t>
            </a:r>
          </a:p>
          <a:p>
            <a:pPr algn="just" marL="900081" indent="-450041" lvl="1">
              <a:lnSpc>
                <a:spcPts val="5836"/>
              </a:lnSpc>
              <a:buFont typeface="Arial"/>
              <a:buChar char="•"/>
            </a:pPr>
            <a:r>
              <a:rPr lang="en-US" sz="416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Aprender a configurar ambiente (Python, drivers, webdriver-manager).</a:t>
            </a:r>
          </a:p>
          <a:p>
            <a:pPr algn="just" marL="900081" indent="-450041" lvl="1">
              <a:lnSpc>
                <a:spcPts val="5836"/>
              </a:lnSpc>
              <a:buFont typeface="Arial"/>
              <a:buChar char="•"/>
            </a:pPr>
            <a:r>
              <a:rPr lang="en-US" sz="416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Extrair dados de páginas reais (prática 1).</a:t>
            </a:r>
          </a:p>
          <a:p>
            <a:pPr algn="just" marL="900081" indent="-450041" lvl="1">
              <a:lnSpc>
                <a:spcPts val="5836"/>
              </a:lnSpc>
              <a:buFont typeface="Arial"/>
              <a:buChar char="•"/>
            </a:pPr>
            <a:r>
              <a:rPr lang="en-US" sz="416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Criar um bot que faz login e interage com um site de teste (prática 2).</a:t>
            </a:r>
          </a:p>
          <a:p>
            <a:pPr algn="just" marL="900081" indent="-450041" lvl="1">
              <a:lnSpc>
                <a:spcPts val="5836"/>
              </a:lnSpc>
              <a:buFont typeface="Arial"/>
              <a:buChar char="•"/>
            </a:pPr>
            <a:r>
              <a:rPr lang="en-US" sz="416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Salvar dados em </a:t>
            </a:r>
            <a:r>
              <a:rPr lang="en-US" sz="4168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CSV/JSON, tratar erros, usar waits e técnicas para tornar automação mais robusta.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8863" y="-2588054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43739" y="-1533394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7832" y="190180"/>
            <a:ext cx="15693087" cy="134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7581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Pré-requisitos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7395" y="2991223"/>
            <a:ext cx="16461905" cy="486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86297" indent="-593148" lvl="1">
              <a:lnSpc>
                <a:spcPts val="7692"/>
              </a:lnSpc>
              <a:buFont typeface="Arial"/>
              <a:buChar char="•"/>
            </a:pPr>
            <a:r>
              <a:rPr lang="en-US" sz="549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Python 3.9+ instal</a:t>
            </a:r>
            <a:r>
              <a:rPr lang="en-US" sz="549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ado.</a:t>
            </a:r>
          </a:p>
          <a:p>
            <a:pPr algn="just" marL="1186297" indent="-593148" lvl="1">
              <a:lnSpc>
                <a:spcPts val="7692"/>
              </a:lnSpc>
              <a:buFont typeface="Arial"/>
              <a:buChar char="•"/>
            </a:pPr>
            <a:r>
              <a:rPr lang="en-US" b="true" sz="5494">
                <a:solidFill>
                  <a:srgbClr val="56CC46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Co</a:t>
            </a:r>
            <a:r>
              <a:rPr lang="en-US" b="true" sz="5494">
                <a:solidFill>
                  <a:srgbClr val="56CC46"/>
                </a:solidFill>
                <a:latin typeface="Bubblebody Neue Bold"/>
                <a:ea typeface="Bubblebody Neue Bold"/>
                <a:cs typeface="Bubblebody Neue Bold"/>
                <a:sym typeface="Bubblebody Neue Bold"/>
              </a:rPr>
              <a:t>nhecimentos básicos de Python</a:t>
            </a:r>
            <a:r>
              <a:rPr lang="en-US" sz="549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 (requests, pandas são úteis).</a:t>
            </a:r>
          </a:p>
          <a:p>
            <a:pPr algn="just" marL="1186297" indent="-593148" lvl="1">
              <a:lnSpc>
                <a:spcPts val="7692"/>
              </a:lnSpc>
              <a:buFont typeface="Arial"/>
              <a:buChar char="•"/>
            </a:pPr>
            <a:r>
              <a:rPr lang="en-US" sz="549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Ed</a:t>
            </a:r>
            <a:r>
              <a:rPr lang="en-US" sz="549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itor (VS Code, PyCharm) e terminal.</a:t>
            </a:r>
          </a:p>
          <a:p>
            <a:pPr algn="just" marL="1186297" indent="-593148" lvl="1">
              <a:lnSpc>
                <a:spcPts val="7692"/>
              </a:lnSpc>
              <a:buFont typeface="Arial"/>
              <a:buChar char="•"/>
            </a:pPr>
            <a:r>
              <a:rPr lang="en-US" sz="549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Acess</a:t>
            </a:r>
            <a:r>
              <a:rPr lang="en-US" sz="5494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o à internet.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8863" y="-2588054"/>
            <a:ext cx="7315200" cy="3616754"/>
          </a:xfrm>
          <a:custGeom>
            <a:avLst/>
            <a:gdLst/>
            <a:ahLst/>
            <a:cxnLst/>
            <a:rect r="r" b="b" t="t" l="l"/>
            <a:pathLst>
              <a:path h="3616754" w="7315200">
                <a:moveTo>
                  <a:pt x="0" y="0"/>
                </a:moveTo>
                <a:lnTo>
                  <a:pt x="7315200" y="0"/>
                </a:lnTo>
                <a:lnTo>
                  <a:pt x="7315200" y="3616754"/>
                </a:lnTo>
                <a:lnTo>
                  <a:pt x="0" y="361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43739" y="-1533394"/>
            <a:ext cx="5472439" cy="3066788"/>
          </a:xfrm>
          <a:custGeom>
            <a:avLst/>
            <a:gdLst/>
            <a:ahLst/>
            <a:cxnLst/>
            <a:rect r="r" b="b" t="t" l="l"/>
            <a:pathLst>
              <a:path h="3066788" w="5472439">
                <a:moveTo>
                  <a:pt x="0" y="0"/>
                </a:moveTo>
                <a:lnTo>
                  <a:pt x="5472439" y="0"/>
                </a:lnTo>
                <a:lnTo>
                  <a:pt x="5472439" y="3066788"/>
                </a:lnTo>
                <a:lnTo>
                  <a:pt x="0" y="306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090737"/>
            <a:ext cx="6647447" cy="6196263"/>
          </a:xfrm>
          <a:custGeom>
            <a:avLst/>
            <a:gdLst/>
            <a:ahLst/>
            <a:cxnLst/>
            <a:rect r="r" b="b" t="t" l="l"/>
            <a:pathLst>
              <a:path h="6196263" w="6647447">
                <a:moveTo>
                  <a:pt x="0" y="0"/>
                </a:moveTo>
                <a:lnTo>
                  <a:pt x="6647447" y="0"/>
                </a:lnTo>
                <a:lnTo>
                  <a:pt x="6647447" y="6196263"/>
                </a:lnTo>
                <a:lnTo>
                  <a:pt x="0" y="6196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506" t="-66019" r="-2624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92879" y="203333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47447" y="2033337"/>
            <a:ext cx="3935603" cy="3935603"/>
          </a:xfrm>
          <a:custGeom>
            <a:avLst/>
            <a:gdLst/>
            <a:ahLst/>
            <a:cxnLst/>
            <a:rect r="r" b="b" t="t" l="l"/>
            <a:pathLst>
              <a:path h="3935603" w="3935603">
                <a:moveTo>
                  <a:pt x="0" y="0"/>
                </a:moveTo>
                <a:lnTo>
                  <a:pt x="3935603" y="0"/>
                </a:lnTo>
                <a:lnTo>
                  <a:pt x="3935603" y="3935603"/>
                </a:lnTo>
                <a:lnTo>
                  <a:pt x="0" y="39356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78531" y="5384132"/>
            <a:ext cx="7671748" cy="5111302"/>
          </a:xfrm>
          <a:custGeom>
            <a:avLst/>
            <a:gdLst/>
            <a:ahLst/>
            <a:cxnLst/>
            <a:rect r="r" b="b" t="t" l="l"/>
            <a:pathLst>
              <a:path h="5111302" w="7671748">
                <a:moveTo>
                  <a:pt x="0" y="0"/>
                </a:moveTo>
                <a:lnTo>
                  <a:pt x="7671748" y="0"/>
                </a:lnTo>
                <a:lnTo>
                  <a:pt x="7671748" y="5111302"/>
                </a:lnTo>
                <a:lnTo>
                  <a:pt x="0" y="5111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7832" y="190180"/>
            <a:ext cx="15693087" cy="134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7581">
                <a:solidFill>
                  <a:srgbClr val="593EA1"/>
                </a:solidFill>
                <a:latin typeface="Bubblebody Neue"/>
                <a:ea typeface="Bubblebody Neue"/>
                <a:cs typeface="Bubblebody Neue"/>
                <a:sym typeface="Bubblebody Neue"/>
              </a:rPr>
              <a:t>Preparando o Ambiente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DAGu8rBPuWc</dc:identifier>
  <dcterms:modified xsi:type="dcterms:W3CDTF">2011-08-01T06:04:30Z</dcterms:modified>
  <cp:revision>1</cp:revision>
  <dc:title>ALGORITMOS E COMPLEXIDADE</dc:title>
</cp:coreProperties>
</file>